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1" r:id="rId6"/>
    <p:sldId id="263" r:id="rId7"/>
    <p:sldId id="262" r:id="rId8"/>
    <p:sldId id="260" r:id="rId9"/>
    <p:sldId id="265" r:id="rId10"/>
    <p:sldId id="266" r:id="rId11"/>
    <p:sldId id="268" r:id="rId12"/>
    <p:sldId id="269" r:id="rId13"/>
    <p:sldId id="270" r:id="rId14"/>
    <p:sldId id="271" r:id="rId15"/>
    <p:sldId id="274" r:id="rId16"/>
    <p:sldId id="275" r:id="rId17"/>
    <p:sldId id="272" r:id="rId18"/>
    <p:sldId id="267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-102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CF2C-5C38-4BDF-9223-FC52A235326B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E9D4-3589-48D6-8428-DDDE0BDF2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99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CF2C-5C38-4BDF-9223-FC52A235326B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E9D4-3589-48D6-8428-DDDE0BDF2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00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CF2C-5C38-4BDF-9223-FC52A235326B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E9D4-3589-48D6-8428-DDDE0BDF2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363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CF2C-5C38-4BDF-9223-FC52A235326B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E9D4-3589-48D6-8428-DDDE0BDF2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037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CF2C-5C38-4BDF-9223-FC52A235326B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E9D4-3589-48D6-8428-DDDE0BDF2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3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CF2C-5C38-4BDF-9223-FC52A235326B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E9D4-3589-48D6-8428-DDDE0BDF2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305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CF2C-5C38-4BDF-9223-FC52A235326B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E9D4-3589-48D6-8428-DDDE0BDF2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335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CF2C-5C38-4BDF-9223-FC52A235326B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E9D4-3589-48D6-8428-DDDE0BDF2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375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CF2C-5C38-4BDF-9223-FC52A235326B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E9D4-3589-48D6-8428-DDDE0BDF2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295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CF2C-5C38-4BDF-9223-FC52A235326B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E9D4-3589-48D6-8428-DDDE0BDF2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19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CF2C-5C38-4BDF-9223-FC52A235326B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E9D4-3589-48D6-8428-DDDE0BDF2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817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CF2C-5C38-4BDF-9223-FC52A235326B}" type="datetimeFigureOut">
              <a:rPr lang="ru-RU" smtClean="0"/>
              <a:pPr/>
              <a:t>24.07.2022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2E9D4-3589-48D6-8428-DDDE0BDF2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958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773084"/>
            <a:ext cx="9257607" cy="2842951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«Индивидуальная программа развития одарённого ребёнка по русскому языку и литературе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81797"/>
            <a:ext cx="9144000" cy="7481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(практическая работа)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89215" y="5273040"/>
            <a:ext cx="9678785" cy="110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Клочнева О.Е., учитель русского языка и литературы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МБОУ ООШ № 53 г. Бикина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16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2368"/>
            <a:ext cx="10515600" cy="84853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ОРГАНИЗАЦИЯ РАБОТЫ: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45233084"/>
              </p:ext>
            </p:extLst>
          </p:nvPr>
        </p:nvGraphicFramePr>
        <p:xfrm>
          <a:off x="365760" y="1116331"/>
          <a:ext cx="10988040" cy="52505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96985">
                  <a:extLst>
                    <a:ext uri="{9D8B030D-6E8A-4147-A177-3AD203B41FA5}">
                      <a16:colId xmlns="" xmlns:a16="http://schemas.microsoft.com/office/drawing/2014/main" val="652992397"/>
                    </a:ext>
                  </a:extLst>
                </a:gridCol>
                <a:gridCol w="3058907">
                  <a:extLst>
                    <a:ext uri="{9D8B030D-6E8A-4147-A177-3AD203B41FA5}">
                      <a16:colId xmlns="" xmlns:a16="http://schemas.microsoft.com/office/drawing/2014/main" val="3760612433"/>
                    </a:ext>
                  </a:extLst>
                </a:gridCol>
                <a:gridCol w="2532148">
                  <a:extLst>
                    <a:ext uri="{9D8B030D-6E8A-4147-A177-3AD203B41FA5}">
                      <a16:colId xmlns="" xmlns:a16="http://schemas.microsoft.com/office/drawing/2014/main" val="3225641464"/>
                    </a:ext>
                  </a:extLst>
                </a:gridCol>
              </a:tblGrid>
              <a:tr h="52124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Этап 1 – диагностический.(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2019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Цель – углубленное психолого-педагогическое изучение ребенка, выявление его индивидуальных особенностей.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7975433"/>
                  </a:ext>
                </a:extLst>
              </a:tr>
              <a:tr h="17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Использованная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методика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Сроки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Ответственный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ms Rm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extLst>
                  <a:ext uri="{0D108BD9-81ED-4DB2-BD59-A6C34878D82A}">
                    <a16:rowId xmlns="" xmlns:a16="http://schemas.microsoft.com/office/drawing/2014/main" val="3656868370"/>
                  </a:ext>
                </a:extLst>
              </a:tr>
              <a:tr h="8687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Методика «Карта одаренности» (на основе методики </a:t>
                      </a:r>
                      <a:r>
                        <a:rPr lang="ru-RU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Хаана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и Кафа). Цель диагностирования: оценит степень выраженности у ребенка различных видов одаренности.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1-2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неделя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сентября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г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школьный педагог -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психолог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extLst>
                  <a:ext uri="{0D108BD9-81ED-4DB2-BD59-A6C34878D82A}">
                    <a16:rowId xmlns="" xmlns:a16="http://schemas.microsoft.com/office/drawing/2014/main" val="3347941913"/>
                  </a:ext>
                </a:extLst>
              </a:tr>
              <a:tr h="694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Опросник Г.А. Карповой «Учебная мотивация».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Цель: определить характер и наличие учебной мотивации.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1-2 </a:t>
                      </a:r>
                      <a:r>
                        <a:rPr lang="en-US" sz="14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неделя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сентября</a:t>
                      </a:r>
                      <a:endParaRPr lang="ru-RU" sz="14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г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классный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руководитель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ms Rm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extLst>
                  <a:ext uri="{0D108BD9-81ED-4DB2-BD59-A6C34878D82A}">
                    <a16:rowId xmlns="" xmlns:a16="http://schemas.microsoft.com/office/drawing/2014/main" val="2424822825"/>
                  </a:ext>
                </a:extLst>
              </a:tr>
              <a:tr h="694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Методика Климова И.И. «Карта интересов»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3-4 </a:t>
                      </a:r>
                      <a:r>
                        <a:rPr lang="en-US" sz="14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неделя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с</a:t>
                      </a:r>
                      <a:r>
                        <a:rPr lang="en-US" sz="14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ентября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г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школьный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педагог -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психолог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ms Rm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extLst>
                  <a:ext uri="{0D108BD9-81ED-4DB2-BD59-A6C34878D82A}">
                    <a16:rowId xmlns="" xmlns:a16="http://schemas.microsoft.com/office/drawing/2014/main" val="945996948"/>
                  </a:ext>
                </a:extLst>
              </a:tr>
              <a:tr h="694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Опросник Айзенка. Личностные особенности.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3-4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неделя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</a:t>
                      </a:r>
                      <a:r>
                        <a:rPr lang="en-US" sz="14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ентября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201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г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школьный педагог -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психолог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extLst>
                  <a:ext uri="{0D108BD9-81ED-4DB2-BD59-A6C34878D82A}">
                    <a16:rowId xmlns="" xmlns:a16="http://schemas.microsoft.com/office/drawing/2014/main" val="2682125689"/>
                  </a:ext>
                </a:extLst>
              </a:tr>
              <a:tr h="694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Тест на определение уровня школьной тревожности. </a:t>
                      </a: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Автор - Филлипс.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3-4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неделя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ноября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г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школьный педагог -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психолог</a:t>
                      </a:r>
                      <a:endParaRPr lang="ru-RU" sz="14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ms Rm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extLst>
                  <a:ext uri="{0D108BD9-81ED-4DB2-BD59-A6C34878D82A}">
                    <a16:rowId xmlns="" xmlns:a16="http://schemas.microsoft.com/office/drawing/2014/main" val="1144120175"/>
                  </a:ext>
                </a:extLst>
              </a:tr>
              <a:tr h="694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Социометрия. Автор -  Дж. Морено.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3-4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неделя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декабря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г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школьный педагог -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психолог</a:t>
                      </a:r>
                      <a:endParaRPr lang="ru-RU" sz="14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ms Rm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0" marR="60330" marT="0" marB="0"/>
                </a:tc>
                <a:extLst>
                  <a:ext uri="{0D108BD9-81ED-4DB2-BD59-A6C34878D82A}">
                    <a16:rowId xmlns="" xmlns:a16="http://schemas.microsoft.com/office/drawing/2014/main" val="2086922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7483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47727188"/>
              </p:ext>
            </p:extLst>
          </p:nvPr>
        </p:nvGraphicFramePr>
        <p:xfrm>
          <a:off x="374073" y="257696"/>
          <a:ext cx="11114115" cy="26874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8995">
                  <a:extLst>
                    <a:ext uri="{9D8B030D-6E8A-4147-A177-3AD203B41FA5}">
                      <a16:colId xmlns="" xmlns:a16="http://schemas.microsoft.com/office/drawing/2014/main" val="1088405348"/>
                    </a:ext>
                  </a:extLst>
                </a:gridCol>
                <a:gridCol w="5748177">
                  <a:extLst>
                    <a:ext uri="{9D8B030D-6E8A-4147-A177-3AD203B41FA5}">
                      <a16:colId xmlns="" xmlns:a16="http://schemas.microsoft.com/office/drawing/2014/main" val="3891771634"/>
                    </a:ext>
                  </a:extLst>
                </a:gridCol>
                <a:gridCol w="1961108">
                  <a:extLst>
                    <a:ext uri="{9D8B030D-6E8A-4147-A177-3AD203B41FA5}">
                      <a16:colId xmlns="" xmlns:a16="http://schemas.microsoft.com/office/drawing/2014/main" val="2586678264"/>
                    </a:ext>
                  </a:extLst>
                </a:gridCol>
                <a:gridCol w="2885835">
                  <a:extLst>
                    <a:ext uri="{9D8B030D-6E8A-4147-A177-3AD203B41FA5}">
                      <a16:colId xmlns="" xmlns:a16="http://schemas.microsoft.com/office/drawing/2014/main" val="1873278367"/>
                    </a:ext>
                  </a:extLst>
                </a:gridCol>
              </a:tblGrid>
              <a:tr h="303546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Разработка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индивидуального учебного плана, программы, маршрута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5169699"/>
                  </a:ext>
                </a:extLst>
              </a:tr>
              <a:tr h="4685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Разработка индивидуального маршрута одаренного ребенка.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1неделя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октября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г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учитель-предметник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543189853"/>
                  </a:ext>
                </a:extLst>
              </a:tr>
              <a:tr h="4856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Составление индивидуального учебного плана по предметам: русский язык, литература.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неделя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октября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учитель-предметник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4208323670"/>
                  </a:ext>
                </a:extLst>
              </a:tr>
              <a:tr h="448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Выбор темы исследовательской работы по русскому языку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неделя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октября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учитель-предметник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2143821392"/>
                  </a:ext>
                </a:extLst>
              </a:tr>
              <a:tr h="402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Составление плана учеником для учета желаний ребенка.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неделя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октября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Педагог-психолог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3348490664"/>
                  </a:ext>
                </a:extLst>
              </a:tr>
              <a:tr h="5509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Беседа с родителями. Цель: учет социального заказа родителей.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неделя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октября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классный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руководитель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98621011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3612265"/>
              </p:ext>
            </p:extLst>
          </p:nvPr>
        </p:nvGraphicFramePr>
        <p:xfrm>
          <a:off x="374072" y="2967644"/>
          <a:ext cx="11155681" cy="33438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93167">
                  <a:extLst>
                    <a:ext uri="{9D8B030D-6E8A-4147-A177-3AD203B41FA5}">
                      <a16:colId xmlns="" xmlns:a16="http://schemas.microsoft.com/office/drawing/2014/main" val="3253429193"/>
                    </a:ext>
                  </a:extLst>
                </a:gridCol>
                <a:gridCol w="3800168">
                  <a:extLst>
                    <a:ext uri="{9D8B030D-6E8A-4147-A177-3AD203B41FA5}">
                      <a16:colId xmlns="" xmlns:a16="http://schemas.microsoft.com/office/drawing/2014/main" val="2693428461"/>
                    </a:ext>
                  </a:extLst>
                </a:gridCol>
                <a:gridCol w="2356026">
                  <a:extLst>
                    <a:ext uri="{9D8B030D-6E8A-4147-A177-3AD203B41FA5}">
                      <a16:colId xmlns="" xmlns:a16="http://schemas.microsoft.com/office/drawing/2014/main" val="2042346612"/>
                    </a:ext>
                  </a:extLst>
                </a:gridCol>
                <a:gridCol w="3806320">
                  <a:extLst>
                    <a:ext uri="{9D8B030D-6E8A-4147-A177-3AD203B41FA5}">
                      <a16:colId xmlns="" xmlns:a16="http://schemas.microsoft.com/office/drawing/2014/main" val="2560284295"/>
                    </a:ext>
                  </a:extLst>
                </a:gridCol>
              </a:tblGrid>
              <a:tr h="280655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Прогнозирование - индивидуальный учебный план – «Я выбираю предметы для изучения»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53" marR="62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9652774"/>
                  </a:ext>
                </a:extLst>
              </a:tr>
              <a:tr h="189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Предмет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53" marR="62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Причина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выбора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53" marR="62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Форма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работы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53" marR="62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Ожидаемые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результаты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53" marR="62953" marT="0" marB="0"/>
                </a:tc>
                <a:extLst>
                  <a:ext uri="{0D108BD9-81ED-4DB2-BD59-A6C34878D82A}">
                    <a16:rowId xmlns="" xmlns:a16="http://schemas.microsoft.com/office/drawing/2014/main" val="1346496574"/>
                  </a:ext>
                </a:extLst>
              </a:tr>
              <a:tr h="810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Русский язык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53" marR="629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1.Результативное участие во Всероссийских и международных дистанционных и онлайн-олимпиадах и чемпионатах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2.Выраженный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интерес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к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предмету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53" marR="629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Индивидуальные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и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дистанционные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консультации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53" marR="629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1.Результативное участие в городском этапе Всероссийской олимпиады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Результативное участие в региональном этапе Всероссийской олимпиады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53" marR="62953" marT="0" marB="0"/>
                </a:tc>
                <a:extLst>
                  <a:ext uri="{0D108BD9-81ED-4DB2-BD59-A6C34878D82A}">
                    <a16:rowId xmlns="" xmlns:a16="http://schemas.microsoft.com/office/drawing/2014/main" val="1009180238"/>
                  </a:ext>
                </a:extLst>
              </a:tr>
              <a:tr h="18363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Литература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53" marR="629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1.Результативное участие во Всероссийских и международных дистанционных и онлайн-олимпиадах и чемпионатах.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2.Победа и участие в конкурсах чтецов, сочинений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3.Выраженный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интерес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к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предмету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53" marR="629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Индивидуальные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и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дистанционные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консультации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53" marR="629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Результативное участие в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муниципальном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этапе Всероссийской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олимпиады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школьника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53" marR="62953" marT="0" marB="0"/>
                </a:tc>
                <a:extLst>
                  <a:ext uri="{0D108BD9-81ED-4DB2-BD59-A6C34878D82A}">
                    <a16:rowId xmlns="" xmlns:a16="http://schemas.microsoft.com/office/drawing/2014/main" val="1135277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2588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03818322"/>
              </p:ext>
            </p:extLst>
          </p:nvPr>
        </p:nvGraphicFramePr>
        <p:xfrm>
          <a:off x="232756" y="266009"/>
          <a:ext cx="11571318" cy="1155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24987">
                  <a:extLst>
                    <a:ext uri="{9D8B030D-6E8A-4147-A177-3AD203B41FA5}">
                      <a16:colId xmlns="" xmlns:a16="http://schemas.microsoft.com/office/drawing/2014/main" val="3165312370"/>
                    </a:ext>
                  </a:extLst>
                </a:gridCol>
                <a:gridCol w="1947809">
                  <a:extLst>
                    <a:ext uri="{9D8B030D-6E8A-4147-A177-3AD203B41FA5}">
                      <a16:colId xmlns="" xmlns:a16="http://schemas.microsoft.com/office/drawing/2014/main" val="2283762196"/>
                    </a:ext>
                  </a:extLst>
                </a:gridCol>
                <a:gridCol w="3098522">
                  <a:extLst>
                    <a:ext uri="{9D8B030D-6E8A-4147-A177-3AD203B41FA5}">
                      <a16:colId xmlns="" xmlns:a16="http://schemas.microsoft.com/office/drawing/2014/main" val="3459241717"/>
                    </a:ext>
                  </a:extLst>
                </a:gridCol>
              </a:tblGrid>
              <a:tr h="28886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«Интеграция с другими специалистами»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8439675"/>
                  </a:ext>
                </a:extLst>
              </a:tr>
              <a:tr h="8666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Составление карты познавательной деятельности ребенка психологом, классным руководителем, руководителем МАОУ и учителями - предметниками.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Сентябрь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г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Карта познавательной деятельности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ребенка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241555633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8103358"/>
              </p:ext>
            </p:extLst>
          </p:nvPr>
        </p:nvGraphicFramePr>
        <p:xfrm>
          <a:off x="232756" y="1713865"/>
          <a:ext cx="11571318" cy="51564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4517">
                  <a:extLst>
                    <a:ext uri="{9D8B030D-6E8A-4147-A177-3AD203B41FA5}">
                      <a16:colId xmlns="" xmlns:a16="http://schemas.microsoft.com/office/drawing/2014/main" val="1536472322"/>
                    </a:ext>
                  </a:extLst>
                </a:gridCol>
                <a:gridCol w="1974208">
                  <a:extLst>
                    <a:ext uri="{9D8B030D-6E8A-4147-A177-3AD203B41FA5}">
                      <a16:colId xmlns="" xmlns:a16="http://schemas.microsoft.com/office/drawing/2014/main" val="2641924788"/>
                    </a:ext>
                  </a:extLst>
                </a:gridCol>
                <a:gridCol w="1458948">
                  <a:extLst>
                    <a:ext uri="{9D8B030D-6E8A-4147-A177-3AD203B41FA5}">
                      <a16:colId xmlns="" xmlns:a16="http://schemas.microsoft.com/office/drawing/2014/main" val="2461634529"/>
                    </a:ext>
                  </a:extLst>
                </a:gridCol>
                <a:gridCol w="728795">
                  <a:extLst>
                    <a:ext uri="{9D8B030D-6E8A-4147-A177-3AD203B41FA5}">
                      <a16:colId xmlns="" xmlns:a16="http://schemas.microsoft.com/office/drawing/2014/main" val="659710884"/>
                    </a:ext>
                  </a:extLst>
                </a:gridCol>
                <a:gridCol w="4524850">
                  <a:extLst>
                    <a:ext uri="{9D8B030D-6E8A-4147-A177-3AD203B41FA5}">
                      <a16:colId xmlns="" xmlns:a16="http://schemas.microsoft.com/office/drawing/2014/main" val="948459993"/>
                    </a:ext>
                  </a:extLst>
                </a:gridCol>
              </a:tblGrid>
              <a:tr h="41654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Разработка индивидуального образовательного маршрута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педагогом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- предметником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октябрь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Индивидуальный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образовательный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маршрут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extLst>
                  <a:ext uri="{0D108BD9-81ED-4DB2-BD59-A6C34878D82A}">
                    <a16:rowId xmlns="" xmlns:a16="http://schemas.microsoft.com/office/drawing/2014/main" val="4207579699"/>
                  </a:ext>
                </a:extLst>
              </a:tr>
              <a:tr h="41654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Прохождение тестов, предметных олимпиад (</a:t>
                      </a:r>
                      <a:r>
                        <a:rPr lang="ru-RU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внутришкольные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муниципальные)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октябрь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Расписание посещений занятий, 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extLst>
                  <a:ext uri="{0D108BD9-81ED-4DB2-BD59-A6C34878D82A}">
                    <a16:rowId xmlns="" xmlns:a16="http://schemas.microsoft.com/office/drawing/2014/main" val="3064790971"/>
                  </a:ext>
                </a:extLst>
              </a:tr>
              <a:tr h="55539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Диагностирование, рефлексия школьным психологом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руководителем МАОУ,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педагогом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ежемесячно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Карта наблюдений, рекомендации учителями –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предметниками 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extLst>
                  <a:ext uri="{0D108BD9-81ED-4DB2-BD59-A6C34878D82A}">
                    <a16:rowId xmlns="" xmlns:a16="http://schemas.microsoft.com/office/drawing/2014/main" val="2589506901"/>
                  </a:ext>
                </a:extLst>
              </a:tr>
              <a:tr h="55539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Беседа с родителями о здоровье ребенка, об эмоциональном состоянии.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Классный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руководитель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ежемесячно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Карта наблюдений за состоянием здоровья ребенка, приложение №5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extLst>
                  <a:ext uri="{0D108BD9-81ED-4DB2-BD59-A6C34878D82A}">
                    <a16:rowId xmlns="" xmlns:a16="http://schemas.microsoft.com/office/drawing/2014/main" val="1123258361"/>
                  </a:ext>
                </a:extLst>
              </a:tr>
              <a:tr h="277696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Проектирование – индивидуальная образовательная программа – «Я составляю программу образовательной деятельности»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6748127"/>
                  </a:ext>
                </a:extLst>
              </a:tr>
              <a:tr h="1388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Планирование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Мероприятия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Результат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2076818"/>
                  </a:ext>
                </a:extLst>
              </a:tr>
              <a:tr h="2360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Подготовка к участию на школьном, муниципальном  и краевом этапе Всероссийской олимпиады по русскому языку и литературе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Индивидуальные консультации учителей – предметников.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Индивидуальная работа.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 Посещение занятий школьного кружка «С лингвистикой на «ты».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Участие в конкурсах чтецов 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</a:t>
                      </a:r>
                      <a:r>
                        <a:rPr lang="en-US" sz="14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Живое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слово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».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1.Школьный этап Всероссийской олимпиады по русскому языку – 1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место(2019, 2020),</a:t>
                      </a:r>
                      <a:r>
                        <a:rPr lang="ru-RU" sz="1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литературе – 1 место (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2021)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2.Муниципальный этап Всероссийской олимпиады по русскому языку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Краевой этап Всероссийской олимпиады по русскому языку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–4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Конкурс чтецов (школьный этап) –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место.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38" marR="444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942133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2756" y="1406088"/>
            <a:ext cx="11197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этап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практический</a:t>
            </a:r>
            <a:r>
              <a:rPr lang="ru-RU" altLang="ru-RU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(20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20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23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гг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942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53467067"/>
              </p:ext>
            </p:extLst>
          </p:nvPr>
        </p:nvGraphicFramePr>
        <p:xfrm>
          <a:off x="253568" y="114055"/>
          <a:ext cx="11475689" cy="34350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87901">
                  <a:extLst>
                    <a:ext uri="{9D8B030D-6E8A-4147-A177-3AD203B41FA5}">
                      <a16:colId xmlns="" xmlns:a16="http://schemas.microsoft.com/office/drawing/2014/main" val="435186946"/>
                    </a:ext>
                  </a:extLst>
                </a:gridCol>
                <a:gridCol w="4322618">
                  <a:extLst>
                    <a:ext uri="{9D8B030D-6E8A-4147-A177-3AD203B41FA5}">
                      <a16:colId xmlns="" xmlns:a16="http://schemas.microsoft.com/office/drawing/2014/main" val="3588596301"/>
                    </a:ext>
                  </a:extLst>
                </a:gridCol>
                <a:gridCol w="3965170">
                  <a:extLst>
                    <a:ext uri="{9D8B030D-6E8A-4147-A177-3AD203B41FA5}">
                      <a16:colId xmlns="" xmlns:a16="http://schemas.microsoft.com/office/drawing/2014/main" val="630515959"/>
                    </a:ext>
                  </a:extLst>
                </a:gridCol>
              </a:tblGrid>
              <a:tr h="1573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Подготовка к участию в дистанционных олимпиадах, заочных чемпионатах и конкурсах по русскому языку, литературе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Индивидуальные консультации учителей – предметников.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Индивидуальная работа.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 Посещение занятий школьного кружка «С лингвистикой на «ты».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Участие в конкурсах чтецов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1.Всероссийский «Молодёжный чемпионат по русскому языку и языкознанию», лауреат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Всероссийский «Молодёжный чемпионат по литературе», лауреат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 Всероссийский «Молодёжный филологический чемпионат», лауреат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extLst>
                  <a:ext uri="{0D108BD9-81ED-4DB2-BD59-A6C34878D82A}">
                    <a16:rowId xmlns="" xmlns:a16="http://schemas.microsoft.com/office/drawing/2014/main" val="3623533198"/>
                  </a:ext>
                </a:extLst>
              </a:tr>
              <a:tr h="1709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Подготовка к участию в районной научно-практической конференции по русскому языку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Индивидуальные консультации учителей – предметников.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Индивидуальная работа.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 Посещение занятий школьного кружка «С лингвистикой на «ты».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Сбор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документации (портфолио)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r>
                        <a:rPr lang="en-US" sz="140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Чтение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дополнительной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литературы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extLst>
                  <a:ext uri="{0D108BD9-81ED-4DB2-BD59-A6C34878D82A}">
                    <a16:rowId xmlns="" xmlns:a16="http://schemas.microsoft.com/office/drawing/2014/main" val="608459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0336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6810248"/>
              </p:ext>
            </p:extLst>
          </p:nvPr>
        </p:nvGraphicFramePr>
        <p:xfrm>
          <a:off x="249382" y="257694"/>
          <a:ext cx="11687694" cy="42683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9374">
                  <a:extLst>
                    <a:ext uri="{9D8B030D-6E8A-4147-A177-3AD203B41FA5}">
                      <a16:colId xmlns="" xmlns:a16="http://schemas.microsoft.com/office/drawing/2014/main" val="3642934558"/>
                    </a:ext>
                  </a:extLst>
                </a:gridCol>
                <a:gridCol w="3225339">
                  <a:extLst>
                    <a:ext uri="{9D8B030D-6E8A-4147-A177-3AD203B41FA5}">
                      <a16:colId xmlns="" xmlns:a16="http://schemas.microsoft.com/office/drawing/2014/main" val="1055424426"/>
                    </a:ext>
                  </a:extLst>
                </a:gridCol>
                <a:gridCol w="3274299">
                  <a:extLst>
                    <a:ext uri="{9D8B030D-6E8A-4147-A177-3AD203B41FA5}">
                      <a16:colId xmlns="" xmlns:a16="http://schemas.microsoft.com/office/drawing/2014/main" val="3963717323"/>
                    </a:ext>
                  </a:extLst>
                </a:gridCol>
                <a:gridCol w="2918682">
                  <a:extLst>
                    <a:ext uri="{9D8B030D-6E8A-4147-A177-3AD203B41FA5}">
                      <a16:colId xmlns="" xmlns:a16="http://schemas.microsoft.com/office/drawing/2014/main" val="739385442"/>
                    </a:ext>
                  </a:extLst>
                </a:gridCol>
              </a:tblGrid>
              <a:tr h="150698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«Определение способов оценки и самооценки успехов воспитанника»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915806"/>
                  </a:ext>
                </a:extLst>
              </a:tr>
              <a:tr h="315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Самооценка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ru-RU" sz="14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Что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я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хотел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?»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«Что я сделал для достижения цели?»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«Чему научился?»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«Что необходимо сделать ещё?»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="" xmlns:a16="http://schemas.microsoft.com/office/drawing/2014/main" val="3296697095"/>
                  </a:ext>
                </a:extLst>
              </a:tr>
              <a:tr h="3532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1.Стать отличником по всем предметам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2.Заявить о себе на различных уровнях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3.Опробовать новый для меня вид обучения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1.Я внимательно слушал педагогов на индивидуальных консультациях.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2.Я усиленно занимался самостоятельно.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3.Я строил свой день в соответствии с режимом и спланированным графиком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4.Я не останавливался на достигнутом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5.Я корректировал свою работу в соответствии с обстоятельствами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6.Я занимался спортом, укрепляя здоровье и готовя организм к большим нагрузкам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Я научился: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1.не отступать от составленного плана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2.преодолевать трудности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3.добросовестно работать над собой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4.общаться с разными людьми в процессе обучения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5.адекватно оценивать свои достижения и корректировать деятельность в изменяющихся обстоятельствах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6.адекватно воспринимать как поражения, так и победы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Мне необходимо: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1.бороться с ленью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2.стать более собранным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3.активнее участвовать в жизни класса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4.повышать уровень своих знаний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5.активнее участвовать в новых для меня конкурсах, олимпиадах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6.расширить поле деятельности, добавить к углублённому изучению предмет «окружающий мир»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7.продолжить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укреплять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здоровье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="" xmlns:a16="http://schemas.microsoft.com/office/drawing/2014/main" val="45674060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6804829"/>
              </p:ext>
            </p:extLst>
          </p:nvPr>
        </p:nvGraphicFramePr>
        <p:xfrm>
          <a:off x="249380" y="4484308"/>
          <a:ext cx="11762510" cy="19629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43696">
                  <a:extLst>
                    <a:ext uri="{9D8B030D-6E8A-4147-A177-3AD203B41FA5}">
                      <a16:colId xmlns="" xmlns:a16="http://schemas.microsoft.com/office/drawing/2014/main" val="1889702433"/>
                    </a:ext>
                  </a:extLst>
                </a:gridCol>
                <a:gridCol w="3466408">
                  <a:extLst>
                    <a:ext uri="{9D8B030D-6E8A-4147-A177-3AD203B41FA5}">
                      <a16:colId xmlns="" xmlns:a16="http://schemas.microsoft.com/office/drawing/2014/main" val="1543082264"/>
                    </a:ext>
                  </a:extLst>
                </a:gridCol>
                <a:gridCol w="3133898">
                  <a:extLst>
                    <a:ext uri="{9D8B030D-6E8A-4147-A177-3AD203B41FA5}">
                      <a16:colId xmlns="" xmlns:a16="http://schemas.microsoft.com/office/drawing/2014/main" val="2248857340"/>
                    </a:ext>
                  </a:extLst>
                </a:gridCol>
                <a:gridCol w="2618508">
                  <a:extLst>
                    <a:ext uri="{9D8B030D-6E8A-4147-A177-3AD203B41FA5}">
                      <a16:colId xmlns="" xmlns:a16="http://schemas.microsoft.com/office/drawing/2014/main" val="3327475299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этап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Обобщающий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Портфолио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8272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Олимпиады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1.Школьный этап Всероссийской олимпиады по русскому языку – 1 место(все годы), по литературе – 1 место (2015).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Конкурс чтецов (школьный этап) –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место.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 ВКС на школьном уровне (2 место)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Краевой 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3800677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0823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63643" y="147358"/>
            <a:ext cx="5871578" cy="1524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5591" y="363038"/>
            <a:ext cx="5527681" cy="90193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Сетевое взаимодействие по сопровождению одарённых детей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8331" y="1892427"/>
            <a:ext cx="5521341" cy="46501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взаимодействия принимаем участие в мероприятиях КЦО: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Олимп-27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Конференция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«Будущее Хабаровского края в надежных руках»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Цифровые каникулы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Конкурсы чтецов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Всероссийские конкурсы сочинений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Завуч\Desktop\Новая папка\Фото\Школа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102" y="351930"/>
            <a:ext cx="2592571" cy="1946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207" y="3049574"/>
            <a:ext cx="2642761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55783" y="491705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КЦО</a:t>
            </a: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76133" y="3077225"/>
            <a:ext cx="642942" cy="15001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2081" y="2399863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МБОУ ООШ № 53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9106" y="5286388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Выгнутая влево стрелка 12"/>
          <p:cNvSpPr/>
          <p:nvPr/>
        </p:nvSpPr>
        <p:spPr>
          <a:xfrm flipH="1">
            <a:off x="3716936" y="1586490"/>
            <a:ext cx="785818" cy="42862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93235" y="2077093"/>
            <a:ext cx="164304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Заключён договор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6778" y="63579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ХК ИРО г. Хабаровск</a:t>
            </a:r>
          </a:p>
        </p:txBody>
      </p:sp>
    </p:spTree>
    <p:extLst>
      <p:ext uri="{BB962C8B-B14F-4D97-AF65-F5344CB8AC3E}">
        <p14:creationId xmlns="" xmlns:p14="http://schemas.microsoft.com/office/powerpoint/2010/main" val="38353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23036" y="99754"/>
            <a:ext cx="8060228" cy="7564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457200"/>
            <a:ext cx="8174528" cy="5985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Модель работы с одарёнными и высокомотивированными детьми</a:t>
            </a:r>
            <a:r>
              <a:rPr lang="ru-RU" sz="2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МБОУ ООШ № 53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848197" y="983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18957948"/>
              </p:ext>
            </p:extLst>
          </p:nvPr>
        </p:nvGraphicFramePr>
        <p:xfrm>
          <a:off x="2062542" y="1035519"/>
          <a:ext cx="7863840" cy="5793971"/>
        </p:xfrm>
        <a:graphic>
          <a:graphicData uri="http://schemas.openxmlformats.org/presentationml/2006/ole">
            <p:oleObj spid="_x0000_s1027" name="Документ" r:id="rId3" imgW="6998247" imgH="6138087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425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70467" y="254000"/>
            <a:ext cx="9948333" cy="6858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9107" y="254000"/>
            <a:ext cx="8445424" cy="7404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КАРТА ОДАРЁННОГО УЧАЩЕГОСЯ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949" y="1105593"/>
            <a:ext cx="10929851" cy="553627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1.Фамилия, имя, отчество учащегося: РУБАНОВА АНАСТАСИЯ АНДРЕЕВНА, 05.04.2007 года рождения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2.Состав семьи, ее структура:   полная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3. Взаимоотношения в семье: доброжелательные, взаимопонимание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Наличие отклонений от норм поведения в семье: нет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4.Культурный уровень семьи: высокий культурный уровень 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6.Воспитательный потенциал семьи : _________________________________________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7. Характер ребенка: коммуникативный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 Качества личности (положительные, отрицательные):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положительные:_трудолюбие</a:t>
            </a: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уважение, внимательность, честь, благодарность 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отрицательные: _______________________________________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8. Положение ребенка в коллективе: лидер 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9.Учебная деятельность: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Успеваемость: отличница 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мотивация обучения: высокая 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посещаемость уроков: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познавательный интерес: высокий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10.Трудовая деятельность: наличие трудовых навыков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предпочитаемые виды труда: умственный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 участие в трудовых делах: активно участвует</a:t>
            </a:r>
          </a:p>
          <a:p>
            <a:pPr marL="0" indent="0">
              <a:buNone/>
            </a:pPr>
            <a:r>
              <a:rPr lang="ru-RU" sz="4300" dirty="0" smtClean="0">
                <a:latin typeface="Cambria" panose="02040503050406030204" pitchFamily="18" charset="0"/>
                <a:ea typeface="Cambria" panose="02040503050406030204" pitchFamily="18" charset="0"/>
              </a:rPr>
              <a:t>12.Получение дополнительного образования: детская школа искусств, изо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983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1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КРИТЕРИИ ОЦЕНИВАНИЯ: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6662"/>
            <a:ext cx="10515600" cy="48303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Динамика качественных показателей олимпиадного движения разных уровней. 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2. Рост интереса, числа участников и результатов исследовательской деятельности учащихся. 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3. Повышение профессионального мастерства учителей, работающих с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одарёнными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детьми («портфолио» учителя-предметника).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4. Уровень социальной успешности выпускников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8766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498" y="140684"/>
            <a:ext cx="3409604" cy="8485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204"/>
          <a:stretch/>
        </p:blipFill>
        <p:spPr>
          <a:xfrm>
            <a:off x="5926038" y="140683"/>
            <a:ext cx="3029728" cy="2161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341"/>
          <a:stretch/>
        </p:blipFill>
        <p:spPr>
          <a:xfrm>
            <a:off x="135756" y="989216"/>
            <a:ext cx="3272572" cy="23396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1" t="2181" r="2837" b="1697"/>
          <a:stretch/>
        </p:blipFill>
        <p:spPr>
          <a:xfrm>
            <a:off x="3586838" y="140683"/>
            <a:ext cx="2176327" cy="30763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6" y="3443339"/>
            <a:ext cx="2049990" cy="28974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651" y="140685"/>
            <a:ext cx="2911643" cy="2095440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26" y="3444265"/>
            <a:ext cx="2048204" cy="28964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10" y="3443339"/>
            <a:ext cx="2070204" cy="28407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97" t="8746" r="9653" b="15609"/>
          <a:stretch/>
        </p:blipFill>
        <p:spPr>
          <a:xfrm rot="5400000">
            <a:off x="9378898" y="2865748"/>
            <a:ext cx="3062767" cy="2136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46" b="6007"/>
          <a:stretch/>
        </p:blipFill>
        <p:spPr>
          <a:xfrm>
            <a:off x="6940699" y="2493795"/>
            <a:ext cx="2661985" cy="384695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95130" y="166625"/>
            <a:ext cx="3228835" cy="707215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РЕЗУЛЬТАТЫ: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76077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СОДЕРЖАНИЕ</a:t>
            </a:r>
            <a:endParaRPr lang="ru-RU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2992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Наименование проекта –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«Индивидуальная программа развития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одарённого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ребёнка по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русскому языку и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литературе на 2019-2024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уч.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год»</a:t>
            </a: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Данные автора проекта –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Клочнева О.Е., учитель русского языка и литературы МБОУ ООШ № 53 г. Бикина</a:t>
            </a:r>
          </a:p>
        </p:txBody>
      </p:sp>
    </p:spTree>
    <p:extLst>
      <p:ext uri="{BB962C8B-B14F-4D97-AF65-F5344CB8AC3E}">
        <p14:creationId xmlns="" xmlns:p14="http://schemas.microsoft.com/office/powerpoint/2010/main" val="32334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ПОЯСНИТЕЛЬНАЯ ЗАПИСКА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516" y="1496292"/>
            <a:ext cx="10755284" cy="49543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Приоритетный национальный проект «Образование», национально-образовательная инициатива «Наша новая школа» предусматривают  мероприятия по государственной поддержке способной и талантливой молодёжи, что актуализирует проблему методического сопровождения деятельности педагогов, работающих со способными и одарёнными детьми в условиях общеобразовательной школы. Анализ результатов предметных олимпиад на муниципальном, региональном уровнях  показал необходимость в разработке программы по работе с одаренными детьми в области филологии.    </a:t>
            </a:r>
          </a:p>
          <a:p>
            <a:pPr algn="just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   Каждый человек единственный и неповторимый в своей индивидуальности. Индивидуальность-это неповторимое своеобразие отдельного человека, совокупность только ему присущих особенностей.  К индивидуальным особенностям относится своеобразие ощущений, восприятия, мышления, памяти, воображения, особенности интересов, склонностей, способностей, темперамента, характера личности. Их конкретное сочетание создает уникальную целостную структуру переживающего и действующего индивида. Считается, что воспитание должно максимально опираться на индивидуальность. Индивидуальный подход в воспитании опирается на глубокие знания черт личности и его жизни. </a:t>
            </a:r>
          </a:p>
          <a:p>
            <a:pPr algn="just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Программа способствует интеллектуальному, творческому, эмоциональному развитию школьников, формирует навыки исследовательской деятельности, предполагает использование методов активного обучения; формирует у учащихся высокую гражданскую позицию; способствует воспитанию речевой культуры школьников.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370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7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ЦЕЛИ И ЗАДАЧИ: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9914"/>
            <a:ext cx="10633364" cy="479704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Новизна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программы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определяется переходом от информационного к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деятельностному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подходу, у учащейся формируются предметные, коммуникативные компетентности.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Целью программы является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создание  системы  условий, направленных на поддержку  и развитие одарённого ребёнка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Задачи: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Оказать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педагогическую поддержку.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Стимулировать интеллектуальное развитие обучающейся.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Создать условия, обеспечивающие развитие системы исследовательской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 проектной деятельности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обучающейся в целях повышения эффективности образовательной деятельности в области филологической направленности.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Обеспечить участие в предметных олимпиадах по русскому языку и литературе всех уровней.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Обеспечить участие в различных творческих конкурсах по русскому языку и литературе.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07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97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СРОКИ РЕАЛИЗАЦИИ: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6737"/>
            <a:ext cx="10515600" cy="4351338"/>
          </a:xfrm>
        </p:spPr>
        <p:txBody>
          <a:bodyPr/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1-й этап </a:t>
            </a:r>
            <a:r>
              <a:rPr lang="ru-RU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Проектный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(январь – июнь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2019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32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-й этап  </a:t>
            </a:r>
            <a:r>
              <a:rPr lang="ru-RU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Практический, </a:t>
            </a:r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реализационный 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(2020 - 2022 г.)</a:t>
            </a:r>
          </a:p>
          <a:p>
            <a:r>
              <a:rPr lang="ru-RU" sz="32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-й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этап  </a:t>
            </a:r>
            <a:r>
              <a:rPr lang="ru-RU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Аналитический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2023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2024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г.)</a:t>
            </a:r>
          </a:p>
          <a:p>
            <a:endParaRPr lang="ru-RU" b="1" cap="all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492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УЧАСТНИКИ ПРОЕКТА: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2669"/>
            <a:ext cx="10515600" cy="456429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Учителя русского языка и литературы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Классный руководитель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Педагог-психолог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Зам. директора по метод. работе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Учащиеся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Родители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62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70721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ОЖИДАЕМЫЕ РЕЗУЛЬТАТЫ: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3906"/>
            <a:ext cx="10515600" cy="506305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Реализация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Проекта позволит:</a:t>
            </a:r>
          </a:p>
          <a:p>
            <a:pPr algn="just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создать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систему работы с одарёнными детьми;</a:t>
            </a:r>
          </a:p>
          <a:p>
            <a:pPr algn="just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увеличить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число детей с интеллектуальной и творческой одарённостью;</a:t>
            </a:r>
          </a:p>
          <a:p>
            <a:pPr algn="just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расширить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диапазон мероприятий для раскрытия творческих способностей обучающихся;</a:t>
            </a:r>
          </a:p>
          <a:p>
            <a:pPr algn="just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повысить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уровень педагогической поддержки в отношении педагог - одарённый ребёнок;</a:t>
            </a:r>
          </a:p>
          <a:p>
            <a:pPr lvl="0" algn="just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положительное изменение  качественных характеристик участия учеников в предметных олимпиадах и НПК, интеллектуальных конкурсах;</a:t>
            </a:r>
          </a:p>
          <a:p>
            <a:pPr lvl="0" algn="just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рост численности обучающихся и принимающих участие в олимпиадном движении, исследовательской деятельности</a:t>
            </a:r>
          </a:p>
          <a:p>
            <a:pPr lvl="0" algn="just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формирование банка технологий и программ для работы с одаренными детьми.</a:t>
            </a:r>
          </a:p>
          <a:p>
            <a:pPr algn="just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повысить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ожидаемый результат нетрадиционной оценки успехов обучающихся на конкурсной основе разных уровней (олимпиад, игр, проектной деятельности, программ, защиты учебно-исследовательских работ, творческих конкурсов, спортивных соревнований и т.п.);</a:t>
            </a:r>
          </a:p>
          <a:p>
            <a:pPr algn="just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способствовать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успешной социализации в обществе, разработке и реализации индивидуальных образовательных маршрутов с учётом профессионального самоопределения по окончании школы;</a:t>
            </a:r>
          </a:p>
          <a:p>
            <a:pPr algn="just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разработать 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 апробировать новые образовательные технологии для работы с одаренными детьми.</a:t>
            </a:r>
          </a:p>
          <a:p>
            <a:pPr algn="just"/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19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МЕТОДЫ И ФОРМЫ РАБОТЫ: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63910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 реализации  направлений программы применяются различные формы и методы.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Методы работы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предусматривают активное включение в процесс познавательной деятельности учащейся. Это исследовательский, эвристический, проблемный, частично-поисковый и др.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Формы контроля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 ходе занятий курса могут быть различные:  кроссворды, викторины, творческие проекты, презентации, сочинения, чтение наизусть и другие.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Основные направления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программы: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Реализация настоящей программы предполагает  комплекс мероприятий: </a:t>
            </a:r>
          </a:p>
          <a:p>
            <a:pPr marL="0" indent="0" algn="just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1) подготовка к участию в предметных олимпиадах по русскому языку и литературе;</a:t>
            </a:r>
          </a:p>
          <a:p>
            <a:pPr marL="0" indent="0" algn="just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2) исследовательская и проектная деятельность учащихся в области филологии и литературоведении;</a:t>
            </a:r>
          </a:p>
          <a:p>
            <a:pPr marL="0" indent="0" algn="just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3) интеллектуальные и творческие конкурсы.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46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691" y="25706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МАТЕРИАЛЬНО-ТЕХНИЧЕСКОЕ ОБЕСПЕЧЕНИЕ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691" y="1582623"/>
            <a:ext cx="10515600" cy="4161472"/>
          </a:xfrm>
        </p:spPr>
        <p:txBody>
          <a:bodyPr/>
          <a:lstStyle/>
          <a:p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автоматизированное рабочее место учителя-предметника;</a:t>
            </a:r>
          </a:p>
          <a:p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программное обеспечение, в том числе электронные образовательные ресурсы;</a:t>
            </a:r>
          </a:p>
          <a:p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оргтехническое оборудование.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8044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1847</Words>
  <Application>Microsoft Office PowerPoint</Application>
  <PresentationFormat>Произвольный</PresentationFormat>
  <Paragraphs>251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Документ</vt:lpstr>
      <vt:lpstr>«Индивидуальная программа развития одарённого ребёнка по русскому языку и литературе</vt:lpstr>
      <vt:lpstr>СОДЕРЖАНИЕ</vt:lpstr>
      <vt:lpstr>ПОЯСНИТЕЛЬНАЯ ЗАПИСКА</vt:lpstr>
      <vt:lpstr>ЦЕЛИ И ЗАДАЧИ:</vt:lpstr>
      <vt:lpstr> СРОКИ РЕАЛИЗАЦИИ: </vt:lpstr>
      <vt:lpstr>УЧАСТНИКИ ПРОЕКТА:</vt:lpstr>
      <vt:lpstr>ОЖИДАЕМЫЕ РЕЗУЛЬТАТЫ:</vt:lpstr>
      <vt:lpstr>МЕТОДЫ И ФОРМЫ РАБОТЫ:</vt:lpstr>
      <vt:lpstr>МАТЕРИАЛЬНО-ТЕХНИЧЕСКОЕ ОБЕСПЕЧЕНИЕ </vt:lpstr>
      <vt:lpstr>ОРГАНИЗАЦИЯ РАБОТЫ:</vt:lpstr>
      <vt:lpstr>Слайд 11</vt:lpstr>
      <vt:lpstr>Слайд 12</vt:lpstr>
      <vt:lpstr>Слайд 13</vt:lpstr>
      <vt:lpstr>Слайд 14</vt:lpstr>
      <vt:lpstr>Сетевое взаимодействие по сопровождению одарённых детей</vt:lpstr>
      <vt:lpstr>Модель работы с одарёнными и высокомотивированными детьми в МБОУ ООШ № 53 </vt:lpstr>
      <vt:lpstr>КАРТА ОДАРЁННОГО УЧАЩЕГОСЯ</vt:lpstr>
      <vt:lpstr>КРИТЕРИИ ОЦЕНИВАНИЯ: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Индивидуальная траектория развития способного/ одарённого ребенка</dc:title>
  <dc:creator>Александр Александр</dc:creator>
  <cp:lastModifiedBy>Amatdin</cp:lastModifiedBy>
  <cp:revision>17</cp:revision>
  <dcterms:created xsi:type="dcterms:W3CDTF">2022-04-22T11:33:51Z</dcterms:created>
  <dcterms:modified xsi:type="dcterms:W3CDTF">2022-07-23T23:11:15Z</dcterms:modified>
</cp:coreProperties>
</file>